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7561263" cy="10693400"/>
  <p:notesSz cx="6807200" cy="993933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CC"/>
    <a:srgbClr val="FF9999"/>
    <a:srgbClr val="FF6780"/>
    <a:srgbClr val="ECD378"/>
    <a:srgbClr val="CBA977"/>
    <a:srgbClr val="C7B37B"/>
    <a:srgbClr val="572C1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0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238" y="54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2023/9/14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 descr="雪が降った山の景色&#10;&#10;自動的に生成された説明">
            <a:extLst>
              <a:ext uri="{FF2B5EF4-FFF2-40B4-BE49-F238E27FC236}">
                <a16:creationId xmlns:a16="http://schemas.microsoft.com/office/drawing/2014/main" id="{4BD4153F-2DEA-44FE-9667-773F9B00D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9627"/>
          <a:stretch>
            <a:fillRect/>
          </a:stretch>
        </p:blipFill>
        <p:spPr>
          <a:xfrm>
            <a:off x="0" y="-40171"/>
            <a:ext cx="7561266" cy="2880000"/>
          </a:xfrm>
          <a:effectLst/>
        </p:spPr>
      </p:pic>
      <p:sp>
        <p:nvSpPr>
          <p:cNvPr id="19" name="テキスト ボックス 18"/>
          <p:cNvSpPr txBox="1"/>
          <p:nvPr/>
        </p:nvSpPr>
        <p:spPr>
          <a:xfrm>
            <a:off x="1781622" y="8983993"/>
            <a:ext cx="418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明朝" pitchFamily="18" charset="-128"/>
                <a:ea typeface="ＭＳ Ｐ明朝" pitchFamily="18" charset="-128"/>
              </a:rPr>
              <a:t>菅平高原パインビークスキー場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8530" y="9531849"/>
            <a:ext cx="564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Ｐ明朝" pitchFamily="18" charset="-128"/>
                <a:ea typeface="ＭＳ Ｐ明朝" pitchFamily="18" charset="-128"/>
              </a:rPr>
              <a:t>お問い合わせ先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0268-74-2138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9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時～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15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時）　夏期定休日：土日祝日</a:t>
            </a:r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52011" y="9830738"/>
            <a:ext cx="3569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住所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長野県上田市菅平高原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1223-3433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8531" y="10147338"/>
            <a:ext cx="2581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サイト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:https://pinebeak.jp/</a:t>
            </a:r>
          </a:p>
        </p:txBody>
      </p:sp>
      <p:cxnSp>
        <p:nvCxnSpPr>
          <p:cNvPr id="25" name="直線コネクタ 24"/>
          <p:cNvCxnSpPr>
            <a:cxnSpLocks/>
          </p:cNvCxnSpPr>
          <p:nvPr/>
        </p:nvCxnSpPr>
        <p:spPr>
          <a:xfrm>
            <a:off x="1932960" y="9445658"/>
            <a:ext cx="3878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-3" y="8231964"/>
            <a:ext cx="7561263" cy="684902"/>
          </a:xfrm>
          <a:prstGeom prst="rect">
            <a:avLst/>
          </a:prstGeom>
          <a:pattFill prst="lgConfetti">
            <a:fgClr>
              <a:srgbClr val="FFB9B9"/>
            </a:fgClr>
            <a:bgClr>
              <a:srgbClr val="FF999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81AB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0645" y="8356278"/>
            <a:ext cx="1080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特典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2611456" y="4138524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588540" y="4161652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59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歳）</a:t>
            </a:r>
          </a:p>
        </p:txBody>
      </p:sp>
      <p:sp>
        <p:nvSpPr>
          <p:cNvPr id="76" name="角丸四角形 75"/>
          <p:cNvSpPr/>
          <p:nvPr/>
        </p:nvSpPr>
        <p:spPr>
          <a:xfrm>
            <a:off x="2616109" y="4882136"/>
            <a:ext cx="1440000" cy="450541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角丸四角形 92"/>
          <p:cNvSpPr/>
          <p:nvPr/>
        </p:nvSpPr>
        <p:spPr>
          <a:xfrm>
            <a:off x="2611456" y="7024480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469221" y="7484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721618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476850" y="3001672"/>
            <a:ext cx="4862512" cy="373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ja-JP" altLang="en-US" sz="16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菅平高原パインビーク　エリアシーズン券のご案内</a:t>
            </a:r>
            <a:endParaRPr lang="en-US" altLang="ja-JP" sz="16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12" name="図プレースホルダー 111" descr="スキーでジャンプしている人&#10;&#10;自動的に生成された説明">
            <a:extLst>
              <a:ext uri="{FF2B5EF4-FFF2-40B4-BE49-F238E27FC236}">
                <a16:creationId xmlns:a16="http://schemas.microsoft.com/office/drawing/2014/main" id="{1FE360CD-C8BC-1539-7905-028ADA37F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5599"/>
          <a:stretch>
            <a:fillRect/>
          </a:stretch>
        </p:blipFill>
        <p:spPr>
          <a:xfrm>
            <a:off x="-7573" y="6430996"/>
            <a:ext cx="2396709" cy="1799290"/>
          </a:xfrm>
        </p:spPr>
      </p:pic>
      <p:pic>
        <p:nvPicPr>
          <p:cNvPr id="106" name="図プレースホルダー 105" descr="雪の上でスキーをしている人&#10;&#10;自動的に生成された説明">
            <a:extLst>
              <a:ext uri="{FF2B5EF4-FFF2-40B4-BE49-F238E27FC236}">
                <a16:creationId xmlns:a16="http://schemas.microsoft.com/office/drawing/2014/main" id="{751FFEF5-3871-23C4-5E39-74E879C941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 b="32655"/>
          <a:stretch>
            <a:fillRect/>
          </a:stretch>
        </p:blipFill>
        <p:spPr>
          <a:xfrm>
            <a:off x="-7573" y="2827382"/>
            <a:ext cx="2394440" cy="1800501"/>
          </a:xfrm>
        </p:spPr>
      </p:pic>
      <p:pic>
        <p:nvPicPr>
          <p:cNvPr id="110" name="図プレースホルダー 109" descr="雪深い山でスノーボードをしている人&#10;&#10;自動的に生成された説明">
            <a:extLst>
              <a:ext uri="{FF2B5EF4-FFF2-40B4-BE49-F238E27FC236}">
                <a16:creationId xmlns:a16="http://schemas.microsoft.com/office/drawing/2014/main" id="{A27FEECC-614C-A1DF-DB4A-181CC0CCC5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 b="32668"/>
          <a:stretch>
            <a:fillRect/>
          </a:stretch>
        </p:blipFill>
        <p:spPr>
          <a:xfrm>
            <a:off x="-7573" y="4630167"/>
            <a:ext cx="2399053" cy="1799151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5FF99B-CBA9-8632-BCD0-7918B2AA3044}"/>
              </a:ext>
            </a:extLst>
          </p:cNvPr>
          <p:cNvSpPr txBox="1"/>
          <p:nvPr/>
        </p:nvSpPr>
        <p:spPr>
          <a:xfrm>
            <a:off x="3434410" y="181886"/>
            <a:ext cx="3985959" cy="8193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10/1</a:t>
            </a:r>
            <a:r>
              <a:rPr kumimoji="1" lang="ja-JP" altLang="en-US" dirty="0">
                <a:solidFill>
                  <a:srgbClr val="FF0000"/>
                </a:solidFill>
              </a:rPr>
              <a:t>㊐</a:t>
            </a:r>
            <a:r>
              <a:rPr kumimoji="1" lang="ja-JP" altLang="en-US" dirty="0"/>
              <a:t>　スタート　</a:t>
            </a:r>
            <a:r>
              <a:rPr kumimoji="1" lang="en-US" altLang="ja-JP" dirty="0"/>
              <a:t>1,000</a:t>
            </a:r>
            <a:r>
              <a:rPr kumimoji="1" lang="ja-JP" altLang="en-US" dirty="0"/>
              <a:t>名様限定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lang="ja-JP" altLang="en-US" sz="1800" dirty="0"/>
              <a:t>早期</a:t>
            </a:r>
            <a:r>
              <a:rPr lang="ja-JP" altLang="en-US" sz="2000" dirty="0"/>
              <a:t>販売</a:t>
            </a:r>
            <a:r>
              <a:rPr lang="ja-JP" altLang="en-US" sz="1800" dirty="0"/>
              <a:t>期間：</a:t>
            </a:r>
            <a:r>
              <a:rPr lang="en-US" altLang="ja-JP" sz="1800" dirty="0"/>
              <a:t>2023</a:t>
            </a:r>
            <a:r>
              <a:rPr lang="ja-JP" altLang="en-US" sz="1800" dirty="0"/>
              <a:t>年</a:t>
            </a:r>
            <a:r>
              <a:rPr lang="en-US" altLang="ja-JP" sz="1800" dirty="0"/>
              <a:t>10/1</a:t>
            </a:r>
            <a:r>
              <a:rPr lang="ja-JP" altLang="en-US" sz="1800" dirty="0"/>
              <a:t>～</a:t>
            </a:r>
            <a:r>
              <a:rPr lang="en-US" altLang="ja-JP" sz="1800" dirty="0"/>
              <a:t>11/30</a:t>
            </a:r>
            <a:endParaRPr kumimoji="1" lang="ja-JP" altLang="en-US" sz="1800" dirty="0"/>
          </a:p>
        </p:txBody>
      </p:sp>
      <p:sp>
        <p:nvSpPr>
          <p:cNvPr id="23" name="角丸四角形 34">
            <a:extLst>
              <a:ext uri="{FF2B5EF4-FFF2-40B4-BE49-F238E27FC236}">
                <a16:creationId xmlns:a16="http://schemas.microsoft.com/office/drawing/2014/main" id="{31A45EA8-CEE0-80EA-07CB-F3F6A36EEA16}"/>
              </a:ext>
            </a:extLst>
          </p:cNvPr>
          <p:cNvSpPr/>
          <p:nvPr/>
        </p:nvSpPr>
        <p:spPr>
          <a:xfrm>
            <a:off x="4621718" y="3567611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早割（</a:t>
            </a:r>
            <a:r>
              <a:rPr lang="en-US" altLang="ja-JP" sz="1100" b="1" dirty="0">
                <a:solidFill>
                  <a:schemeClr val="tx1"/>
                </a:solidFill>
              </a:rPr>
              <a:t>10/1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角丸四角形 34">
            <a:extLst>
              <a:ext uri="{FF2B5EF4-FFF2-40B4-BE49-F238E27FC236}">
                <a16:creationId xmlns:a16="http://schemas.microsoft.com/office/drawing/2014/main" id="{77A7A689-AAAF-2BA5-B400-EF1E05894BCE}"/>
              </a:ext>
            </a:extLst>
          </p:cNvPr>
          <p:cNvSpPr/>
          <p:nvPr/>
        </p:nvSpPr>
        <p:spPr>
          <a:xfrm>
            <a:off x="6203783" y="3575444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通常（</a:t>
            </a:r>
            <a:r>
              <a:rPr lang="en-US" altLang="ja-JP" sz="1100" b="1" dirty="0">
                <a:solidFill>
                  <a:schemeClr val="tx1"/>
                </a:solidFill>
              </a:rPr>
              <a:t>12/1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D4B898-7232-1978-8742-159415762135}"/>
              </a:ext>
            </a:extLst>
          </p:cNvPr>
          <p:cNvSpPr txBox="1"/>
          <p:nvPr/>
        </p:nvSpPr>
        <p:spPr>
          <a:xfrm>
            <a:off x="2588540" y="4911171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小学生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562A73-F9C8-4117-DC60-25A941CDD1C8}"/>
              </a:ext>
            </a:extLst>
          </p:cNvPr>
          <p:cNvSpPr txBox="1"/>
          <p:nvPr/>
        </p:nvSpPr>
        <p:spPr>
          <a:xfrm>
            <a:off x="4721618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57FD2F-CC85-EF78-865F-F5595E25A377}"/>
              </a:ext>
            </a:extLst>
          </p:cNvPr>
          <p:cNvSpPr txBox="1"/>
          <p:nvPr/>
        </p:nvSpPr>
        <p:spPr>
          <a:xfrm>
            <a:off x="6203783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68,000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BF6B96-CB7A-68EB-17C5-A7DA5DF114EE}"/>
              </a:ext>
            </a:extLst>
          </p:cNvPr>
          <p:cNvSpPr txBox="1"/>
          <p:nvPr/>
        </p:nvSpPr>
        <p:spPr>
          <a:xfrm>
            <a:off x="4721618" y="496616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5DD989-E734-C1ED-EC9C-F4923A3FBD58}"/>
              </a:ext>
            </a:extLst>
          </p:cNvPr>
          <p:cNvSpPr txBox="1"/>
          <p:nvPr/>
        </p:nvSpPr>
        <p:spPr>
          <a:xfrm>
            <a:off x="6181287" y="49661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E4BA05A-91C3-E021-5C87-BAFA7D1FB058}"/>
              </a:ext>
            </a:extLst>
          </p:cNvPr>
          <p:cNvSpPr txBox="1"/>
          <p:nvPr/>
        </p:nvSpPr>
        <p:spPr>
          <a:xfrm>
            <a:off x="4044122" y="425077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094214-22D6-07AE-BF60-BC84D9CF22B0}"/>
              </a:ext>
            </a:extLst>
          </p:cNvPr>
          <p:cNvSpPr txBox="1"/>
          <p:nvPr/>
        </p:nvSpPr>
        <p:spPr>
          <a:xfrm>
            <a:off x="4044122" y="498214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9" name="角丸四角形 92">
            <a:extLst>
              <a:ext uri="{FF2B5EF4-FFF2-40B4-BE49-F238E27FC236}">
                <a16:creationId xmlns:a16="http://schemas.microsoft.com/office/drawing/2014/main" id="{F61186F6-D51F-E892-87A5-D9CC4A982379}"/>
              </a:ext>
            </a:extLst>
          </p:cNvPr>
          <p:cNvSpPr/>
          <p:nvPr/>
        </p:nvSpPr>
        <p:spPr>
          <a:xfrm>
            <a:off x="2611456" y="5586259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角丸四角形 92">
            <a:extLst>
              <a:ext uri="{FF2B5EF4-FFF2-40B4-BE49-F238E27FC236}">
                <a16:creationId xmlns:a16="http://schemas.microsoft.com/office/drawing/2014/main" id="{560F2D9A-F951-C5B6-A42F-62F4290079A0}"/>
              </a:ext>
            </a:extLst>
          </p:cNvPr>
          <p:cNvSpPr/>
          <p:nvPr/>
        </p:nvSpPr>
        <p:spPr>
          <a:xfrm>
            <a:off x="2611456" y="6291707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F50440-9E61-7DC1-1952-A7935FDD59DB}"/>
              </a:ext>
            </a:extLst>
          </p:cNvPr>
          <p:cNvSpPr txBox="1"/>
          <p:nvPr/>
        </p:nvSpPr>
        <p:spPr>
          <a:xfrm>
            <a:off x="2519513" y="5618698"/>
            <a:ext cx="162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中学・シニア・障害者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(60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69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D924B8-DF77-A1B9-7946-C14BD7008170}"/>
              </a:ext>
            </a:extLst>
          </p:cNvPr>
          <p:cNvSpPr txBox="1"/>
          <p:nvPr/>
        </p:nvSpPr>
        <p:spPr>
          <a:xfrm>
            <a:off x="2616109" y="6325220"/>
            <a:ext cx="140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シニア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70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A5DB54-0808-823B-8340-44A923C90161}"/>
              </a:ext>
            </a:extLst>
          </p:cNvPr>
          <p:cNvSpPr txBox="1"/>
          <p:nvPr/>
        </p:nvSpPr>
        <p:spPr>
          <a:xfrm>
            <a:off x="2569586" y="7050731"/>
            <a:ext cx="151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キッズ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歳～小学生未満）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E65806-57CD-216A-65AA-62D0BC6754A3}"/>
              </a:ext>
            </a:extLst>
          </p:cNvPr>
          <p:cNvSpPr txBox="1"/>
          <p:nvPr/>
        </p:nvSpPr>
        <p:spPr>
          <a:xfrm>
            <a:off x="6181287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D2802F-9F52-8D6D-8645-B430001DB3BD}"/>
              </a:ext>
            </a:extLst>
          </p:cNvPr>
          <p:cNvSpPr txBox="1"/>
          <p:nvPr/>
        </p:nvSpPr>
        <p:spPr>
          <a:xfrm>
            <a:off x="4721617" y="6389244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62A870-6190-6643-F3B4-C2BDBF455C25}"/>
              </a:ext>
            </a:extLst>
          </p:cNvPr>
          <p:cNvSpPr txBox="1"/>
          <p:nvPr/>
        </p:nvSpPr>
        <p:spPr>
          <a:xfrm>
            <a:off x="6203784" y="637779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8F73EDF-ED37-7297-C48B-4051E7D1C82C}"/>
              </a:ext>
            </a:extLst>
          </p:cNvPr>
          <p:cNvSpPr txBox="1"/>
          <p:nvPr/>
        </p:nvSpPr>
        <p:spPr>
          <a:xfrm>
            <a:off x="6194110" y="7062228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0C7F845-7D31-17AF-F357-B5E5680CF217}"/>
              </a:ext>
            </a:extLst>
          </p:cNvPr>
          <p:cNvSpPr txBox="1"/>
          <p:nvPr/>
        </p:nvSpPr>
        <p:spPr>
          <a:xfrm>
            <a:off x="4734440" y="7072904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014BFA4-BA9B-2A5A-6404-DB104B6F365A}"/>
              </a:ext>
            </a:extLst>
          </p:cNvPr>
          <p:cNvSpPr txBox="1"/>
          <p:nvPr/>
        </p:nvSpPr>
        <p:spPr>
          <a:xfrm>
            <a:off x="4037253" y="5690128"/>
            <a:ext cx="646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7CD92F3-C57E-024F-0B9C-20BE77E3FE36}"/>
              </a:ext>
            </a:extLst>
          </p:cNvPr>
          <p:cNvSpPr txBox="1"/>
          <p:nvPr/>
        </p:nvSpPr>
        <p:spPr>
          <a:xfrm>
            <a:off x="4044122" y="639810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8A10FD-F2CD-FE5B-B2D6-C34419AC453D}"/>
              </a:ext>
            </a:extLst>
          </p:cNvPr>
          <p:cNvSpPr txBox="1"/>
          <p:nvPr/>
        </p:nvSpPr>
        <p:spPr>
          <a:xfrm>
            <a:off x="4044122" y="70717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4A154E76-D687-4D14-749A-8E14B1EB67A8}"/>
              </a:ext>
            </a:extLst>
          </p:cNvPr>
          <p:cNvSpPr/>
          <p:nvPr/>
        </p:nvSpPr>
        <p:spPr>
          <a:xfrm>
            <a:off x="1681293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一億円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賠償保険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付帯</a:t>
            </a:r>
          </a:p>
        </p:txBody>
      </p:sp>
      <p:sp>
        <p:nvSpPr>
          <p:cNvPr id="67" name="角丸四角形 15">
            <a:extLst>
              <a:ext uri="{FF2B5EF4-FFF2-40B4-BE49-F238E27FC236}">
                <a16:creationId xmlns:a16="http://schemas.microsoft.com/office/drawing/2014/main" id="{D9F9B2D4-E6FF-EB56-2962-147AD94DCAEB}"/>
              </a:ext>
            </a:extLst>
          </p:cNvPr>
          <p:cNvSpPr/>
          <p:nvPr/>
        </p:nvSpPr>
        <p:spPr>
          <a:xfrm>
            <a:off x="2837996" y="8303723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朝</a:t>
            </a:r>
            <a:r>
              <a:rPr lang="en-US" altLang="ja-JP" sz="1000" dirty="0">
                <a:solidFill>
                  <a:schemeClr val="tx1"/>
                </a:solidFill>
              </a:rPr>
              <a:t>7</a:t>
            </a:r>
            <a:r>
              <a:rPr lang="ja-JP" altLang="en-US" sz="1000" dirty="0">
                <a:solidFill>
                  <a:schemeClr val="tx1"/>
                </a:solidFill>
              </a:rPr>
              <a:t>時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リフト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68" name="角丸四角形 15">
            <a:extLst>
              <a:ext uri="{FF2B5EF4-FFF2-40B4-BE49-F238E27FC236}">
                <a16:creationId xmlns:a16="http://schemas.microsoft.com/office/drawing/2014/main" id="{6BB32D44-40CC-2F4A-47B8-68B646159842}"/>
              </a:ext>
            </a:extLst>
          </p:cNvPr>
          <p:cNvSpPr/>
          <p:nvPr/>
        </p:nvSpPr>
        <p:spPr>
          <a:xfrm>
            <a:off x="399470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ポール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練習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79" name="角丸四角形 15">
            <a:extLst>
              <a:ext uri="{FF2B5EF4-FFF2-40B4-BE49-F238E27FC236}">
                <a16:creationId xmlns:a16="http://schemas.microsoft.com/office/drawing/2014/main" id="{BBB30D6A-B0DA-E005-D03D-BAA518484C78}"/>
              </a:ext>
            </a:extLst>
          </p:cNvPr>
          <p:cNvSpPr/>
          <p:nvPr/>
        </p:nvSpPr>
        <p:spPr>
          <a:xfrm>
            <a:off x="5149090" y="8293710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売店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10</a:t>
            </a:r>
            <a:r>
              <a:rPr lang="ja-JP" altLang="en-US" sz="1000" dirty="0">
                <a:solidFill>
                  <a:schemeClr val="tx1"/>
                </a:solidFill>
              </a:rPr>
              <a:t>％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80" name="角丸四角形 15">
            <a:extLst>
              <a:ext uri="{FF2B5EF4-FFF2-40B4-BE49-F238E27FC236}">
                <a16:creationId xmlns:a16="http://schemas.microsoft.com/office/drawing/2014/main" id="{8F9D57FF-D290-0FDA-8A87-A25EB721E0A1}"/>
              </a:ext>
            </a:extLst>
          </p:cNvPr>
          <p:cNvSpPr/>
          <p:nvPr/>
        </p:nvSpPr>
        <p:spPr>
          <a:xfrm>
            <a:off x="630348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提携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スクール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E6A488-08ED-ECC7-3A68-2AFBFDC70EE3}"/>
              </a:ext>
            </a:extLst>
          </p:cNvPr>
          <p:cNvSpPr txBox="1"/>
          <p:nvPr/>
        </p:nvSpPr>
        <p:spPr>
          <a:xfrm>
            <a:off x="3620193" y="10140014"/>
            <a:ext cx="2428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メール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:p-info@pinebeak.jp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0DA77-9D88-0261-DD12-B4A1B96E09F7}"/>
              </a:ext>
            </a:extLst>
          </p:cNvPr>
          <p:cNvSpPr txBox="1"/>
          <p:nvPr/>
        </p:nvSpPr>
        <p:spPr>
          <a:xfrm>
            <a:off x="70105" y="65220"/>
            <a:ext cx="3364305" cy="1015663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早割</a:t>
            </a:r>
            <a:r>
              <a:rPr lang="ja-JP" altLang="en-US" sz="58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販売</a:t>
            </a:r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　</a:t>
            </a:r>
            <a:endParaRPr kumimoji="1" lang="ja-JP" altLang="en-US" sz="6000" dirty="0">
              <a:ln>
                <a:solidFill>
                  <a:schemeClr val="tx1"/>
                </a:solidFill>
              </a:ln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true</PrimaryImageGen>
    <TPInstallLocation xmlns="1119c2e5-8fb9-4d5f-baf1-202c530f2c34" xsi:nil="true"/>
    <IntlLangReview xmlns="1119c2e5-8fb9-4d5f-baf1-202c530f2c34">false</IntlLangReview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Milestone xmlns="1119c2e5-8fb9-4d5f-baf1-202c530f2c34" xsi:nil="true"/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>お花見会席予約　チラシ</SourceTitle>
    <HandoffToMSDN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SubmitterId xmlns="1119c2e5-8fb9-4d5f-baf1-202c530f2c34" xsi:nil="true"/>
    <TemplateStatus xmlns="1119c2e5-8fb9-4d5f-baf1-202c530f2c34" xsi:nil="true"/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>false</BlockPublish>
    <BugNumber xmlns="1119c2e5-8fb9-4d5f-baf1-202c530f2c34" xsi:nil="true"/>
    <TPLaunchHelpLinkType xmlns="1119c2e5-8fb9-4d5f-baf1-202c530f2c34">Template</TPLaunchHelpLinkType>
    <PublishStatusLookup xmlns="1119c2e5-8fb9-4d5f-baf1-202c530f2c34">
      <Value>558303</Value>
      <Value>559119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EUROPE\v-nohosh</DisplayName>
        <AccountId>892</AccountId>
        <AccountType/>
      </UserInfo>
    </APAuthor>
    <ClipArtFilename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>false</LocManualTestRequired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TP102837461</AssetId>
    <AssetType xmlns="1119c2e5-8fb9-4d5f-baf1-202c530f2c34">TP</AssetType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>false</MarketSpecific>
    <LastHandOff xmlns="1119c2e5-8fb9-4d5f-baf1-202c530f2c34" xsi:nil="true"/>
    <LocalizationTagsTaxHTField0 xmlns="1119c2e5-8fb9-4d5f-baf1-202c530f2c34">
      <Terms xmlns="http://schemas.microsoft.com/office/infopath/2007/PartnerControls"/>
    </LocalizationTagsTaxHTField0>
    <OriginalRelease xmlns="1119c2e5-8fb9-4d5f-baf1-202c530f2c34">15</OriginalRelease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2029-01-01T08:00:00+00:00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206052</LocLastLocAttemptVersionLookup>
    <AssetStart xmlns="1119c2e5-8fb9-4d5f-baf1-202c530f2c34">2012-03-13T13:58:00+00:00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false</IsSearchable>
    <CSXSubmissionMarket xmlns="1119c2e5-8fb9-4d5f-baf1-202c530f2c34" xsi:nil="true"/>
    <Downloads xmlns="1119c2e5-8fb9-4d5f-baf1-202c530f2c34">0</Downloads>
    <EditorialStatus xmlns="1119c2e5-8fb9-4d5f-baf1-202c530f2c34" xsi:nil="true"/>
    <ArtSampleDocs xmlns="1119c2e5-8fb9-4d5f-baf1-202c530f2c34" xsi:nil="true"/>
    <TrustLevel xmlns="1119c2e5-8fb9-4d5f-baf1-202c530f2c34">1 Microsoft Managed Content</TrustLevel>
    <LocMarketGroupTiers2 xmlns="1119c2e5-8fb9-4d5f-baf1-202c530f2c3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8AC2F8-FB1E-47C5-B292-195ABDE13796}">
  <ds:schemaRefs>
    <ds:schemaRef ds:uri="http://purl.org/dc/terms/"/>
    <ds:schemaRef ds:uri="http://schemas.microsoft.com/office/infopath/2007/PartnerControls"/>
    <ds:schemaRef ds:uri="1119c2e5-8fb9-4d5f-baf1-202c530f2c34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19149D-A9AA-4BA3-A7B4-0CA902D99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1DF399-1A1F-4E41-94A2-022CBB1AF7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お花見会席予約　チラシ</Template>
  <TotalTime>14819</TotalTime>
  <Words>173</Words>
  <Application>Microsoft Office PowerPoint</Application>
  <PresentationFormat>ユーザー設定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HGS創英ﾌﾟﾚｾﾞﾝｽEB</vt:lpstr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（株）マックアース　菅平パインビークスキー場</dc:creator>
  <cp:lastModifiedBy>（株）マックアース　菅平パインビークスキー場</cp:lastModifiedBy>
  <cp:revision>16</cp:revision>
  <cp:lastPrinted>2023-09-07T02:39:06Z</cp:lastPrinted>
  <dcterms:created xsi:type="dcterms:W3CDTF">2023-08-08T00:34:08Z</dcterms:created>
  <dcterms:modified xsi:type="dcterms:W3CDTF">2023-09-15T01:19:32Z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