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12192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FF99"/>
    <a:srgbClr val="008000"/>
    <a:srgbClr val="99FF33"/>
    <a:srgbClr val="CC00FF"/>
    <a:srgbClr val="FF0066"/>
    <a:srgbClr val="00CC99"/>
    <a:srgbClr val="000000"/>
    <a:srgbClr val="6AAECC"/>
    <a:srgbClr val="609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34" autoAdjust="0"/>
  </p:normalViewPr>
  <p:slideViewPr>
    <p:cSldViewPr snapToGrid="0">
      <p:cViewPr>
        <p:scale>
          <a:sx n="100" d="100"/>
          <a:sy n="100" d="100"/>
        </p:scale>
        <p:origin x="2670" y="-30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6C115C-223B-4528-9B68-909834A5CCDD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460625" y="1243013"/>
            <a:ext cx="18859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A8B99-D02C-4365-8CC0-DC9760791F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1324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763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6491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2229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0962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7938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818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1177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7851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689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5400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4349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2481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コンテンツ プレースホルダー 11" descr="六角形の結晶の形をした雪の結晶のアップ">
            <a:extLst>
              <a:ext uri="{FF2B5EF4-FFF2-40B4-BE49-F238E27FC236}">
                <a16:creationId xmlns:a16="http://schemas.microsoft.com/office/drawing/2014/main" id="{11534581-31A4-40BB-B2F4-845D49591C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5" r="51061" b="9090"/>
          <a:stretch/>
        </p:blipFill>
        <p:spPr>
          <a:xfrm>
            <a:off x="0" y="953"/>
            <a:ext cx="6857980" cy="12191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60701" cy="12192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タイトル 8">
            <a:extLst>
              <a:ext uri="{FF2B5EF4-FFF2-40B4-BE49-F238E27FC236}">
                <a16:creationId xmlns:a16="http://schemas.microsoft.com/office/drawing/2014/main" id="{D8201F43-2F48-F25C-A34C-6731E108D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7" y="116417"/>
            <a:ext cx="5915025" cy="1250926"/>
          </a:xfrm>
          <a:gradFill flip="none" rotWithShape="1">
            <a:gsLst>
              <a:gs pos="0">
                <a:schemeClr val="accent5">
                  <a:lumMod val="67000"/>
                </a:schemeClr>
              </a:gs>
              <a:gs pos="56000">
                <a:srgbClr val="6AAE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threePt" dir="t"/>
            </a:scene3d>
            <a:sp3d/>
          </a:bodyPr>
          <a:lstStyle/>
          <a:p>
            <a:pPr algn="ctr">
              <a:lnSpc>
                <a:spcPct val="130000"/>
              </a:lnSpc>
            </a:pPr>
            <a:r>
              <a:rPr lang="en-US" altLang="ja-JP" sz="3600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PWEB</a:t>
            </a:r>
            <a:r>
              <a:rPr lang="ja-JP" altLang="en-US" sz="3600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会員のご案内</a:t>
            </a:r>
            <a:br>
              <a:rPr lang="en-US" altLang="ja-JP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</a:br>
            <a:r>
              <a:rPr lang="ja-JP" altLang="en-US" sz="2400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パインビーク</a:t>
            </a:r>
            <a:r>
              <a:rPr lang="en-US" altLang="ja-JP" sz="2400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WEB</a:t>
            </a:r>
            <a:r>
              <a:rPr lang="ja-JP" altLang="en-US" sz="2400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ストア</a:t>
            </a:r>
            <a:endParaRPr lang="ja-JP" altLang="en-US" sz="2400" b="1" dirty="0">
              <a:ln w="6350">
                <a:solidFill>
                  <a:schemeClr val="tx1"/>
                </a:solidFill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A243BB0-9D30-5923-A12A-FA8D8DB05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7" y="1485900"/>
            <a:ext cx="5915025" cy="3284010"/>
          </a:xfrm>
          <a:ln>
            <a:solidFill>
              <a:srgbClr val="00CC99"/>
            </a:solidFill>
            <a:prstDash val="solid"/>
          </a:ln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ja-JP" altLang="en-US" dirty="0">
                <a:solidFill>
                  <a:srgbClr val="00CC99"/>
                </a:solidFill>
              </a:rPr>
              <a:t>❄　</a:t>
            </a:r>
            <a:r>
              <a:rPr lang="ja-JP" altLang="en-US" b="1" dirty="0">
                <a:ln w="6350">
                  <a:solidFill>
                    <a:schemeClr val="tx1"/>
                  </a:solidFill>
                </a:ln>
                <a:solidFill>
                  <a:srgbClr val="00FF99"/>
                </a:solidFill>
              </a:rPr>
              <a:t>年会費</a:t>
            </a:r>
            <a:r>
              <a:rPr lang="ja-JP" altLang="en-US" b="1" dirty="0">
                <a:solidFill>
                  <a:srgbClr val="00CC99"/>
                </a:solidFill>
              </a:rPr>
              <a:t>　</a:t>
            </a:r>
            <a:r>
              <a:rPr lang="ja-JP" altLang="en-US" dirty="0">
                <a:solidFill>
                  <a:srgbClr val="00CC99"/>
                </a:solidFill>
              </a:rPr>
              <a:t>❄</a:t>
            </a:r>
            <a:endParaRPr lang="en-US" altLang="ja-JP" dirty="0">
              <a:solidFill>
                <a:srgbClr val="00CC99"/>
              </a:solidFill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1800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1800" dirty="0"/>
              <a:t>　　　　</a:t>
            </a:r>
            <a:endParaRPr lang="en-US" altLang="ja-JP" sz="1800" dirty="0"/>
          </a:p>
          <a:p>
            <a:pPr marL="0" indent="0" algn="ctr"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7B5C08C2-B44C-DE8C-E99C-401226B281A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925830" y="1908387"/>
            <a:ext cx="5006340" cy="0"/>
          </a:xfrm>
          <a:prstGeom prst="line">
            <a:avLst/>
          </a:prstGeom>
          <a:ln w="28575">
            <a:solidFill>
              <a:srgbClr val="00CC9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CA45C020-38C3-9973-40AF-3FFD83EF7707}"/>
              </a:ext>
            </a:extLst>
          </p:cNvPr>
          <p:cNvSpPr txBox="1">
            <a:spLocks/>
          </p:cNvSpPr>
          <p:nvPr/>
        </p:nvSpPr>
        <p:spPr>
          <a:xfrm>
            <a:off x="634841" y="2389751"/>
            <a:ext cx="1504950" cy="45752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大人</a:t>
            </a:r>
            <a:endParaRPr lang="en-US" altLang="ja-JP" sz="1400" b="1" dirty="0"/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</a:t>
            </a:r>
            <a:r>
              <a:rPr lang="en-US" altLang="ja-JP" sz="1200" dirty="0"/>
              <a:t>15</a:t>
            </a:r>
            <a:r>
              <a:rPr lang="ja-JP" altLang="en-US" sz="1200" dirty="0"/>
              <a:t>歳～</a:t>
            </a:r>
            <a:r>
              <a:rPr lang="en-US" altLang="ja-JP" sz="1200" dirty="0"/>
              <a:t>59</a:t>
            </a:r>
            <a:r>
              <a:rPr lang="ja-JP" altLang="en-US" sz="1200" dirty="0"/>
              <a:t>歳）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Content Placeholder 15">
            <a:extLst>
              <a:ext uri="{FF2B5EF4-FFF2-40B4-BE49-F238E27FC236}">
                <a16:creationId xmlns:a16="http://schemas.microsoft.com/office/drawing/2014/main" id="{01A004EB-EE61-A2F2-1545-F7CB1957F41E}"/>
              </a:ext>
            </a:extLst>
          </p:cNvPr>
          <p:cNvSpPr txBox="1">
            <a:spLocks/>
          </p:cNvSpPr>
          <p:nvPr/>
        </p:nvSpPr>
        <p:spPr>
          <a:xfrm>
            <a:off x="634841" y="2846073"/>
            <a:ext cx="1504950" cy="45404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小人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（小学生）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Content Placeholder 15">
            <a:extLst>
              <a:ext uri="{FF2B5EF4-FFF2-40B4-BE49-F238E27FC236}">
                <a16:creationId xmlns:a16="http://schemas.microsoft.com/office/drawing/2014/main" id="{F83D77E8-38EF-8B8C-F5EE-260693174DF2}"/>
              </a:ext>
            </a:extLst>
          </p:cNvPr>
          <p:cNvSpPr txBox="1">
            <a:spLocks/>
          </p:cNvSpPr>
          <p:nvPr/>
        </p:nvSpPr>
        <p:spPr>
          <a:xfrm>
            <a:off x="452437" y="3364149"/>
            <a:ext cx="1869758" cy="457519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中学・シニア・障害者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（</a:t>
            </a:r>
            <a:r>
              <a:rPr lang="en-US" altLang="ja-JP" sz="1300" dirty="0"/>
              <a:t>60</a:t>
            </a:r>
            <a:r>
              <a:rPr lang="ja-JP" altLang="en-US" sz="1300" dirty="0"/>
              <a:t>歳～</a:t>
            </a:r>
            <a:r>
              <a:rPr lang="en-US" altLang="ja-JP" sz="1300" dirty="0"/>
              <a:t>69</a:t>
            </a:r>
            <a:r>
              <a:rPr lang="ja-JP" altLang="en-US" sz="1300" dirty="0"/>
              <a:t>歳）</a:t>
            </a:r>
            <a:endParaRPr lang="en-US" altLang="ja-JP" sz="13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Content Placeholder 15">
            <a:extLst>
              <a:ext uri="{FF2B5EF4-FFF2-40B4-BE49-F238E27FC236}">
                <a16:creationId xmlns:a16="http://schemas.microsoft.com/office/drawing/2014/main" id="{9687A281-3757-8D70-DF19-AE9CF94DB47E}"/>
              </a:ext>
            </a:extLst>
          </p:cNvPr>
          <p:cNvSpPr txBox="1">
            <a:spLocks/>
          </p:cNvSpPr>
          <p:nvPr/>
        </p:nvSpPr>
        <p:spPr>
          <a:xfrm>
            <a:off x="855254" y="3787849"/>
            <a:ext cx="1071527" cy="487898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400" b="1" dirty="0"/>
              <a:t>G</a:t>
            </a:r>
            <a:r>
              <a:rPr lang="ja-JP" altLang="en-US" sz="1400" b="1" dirty="0"/>
              <a:t>シニア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</a:t>
            </a:r>
            <a:r>
              <a:rPr lang="en-US" altLang="ja-JP" sz="1200" dirty="0"/>
              <a:t>70</a:t>
            </a:r>
            <a:r>
              <a:rPr lang="ja-JP" altLang="en-US" sz="1200" dirty="0"/>
              <a:t>歳～）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" name="Content Placeholder 15">
            <a:extLst>
              <a:ext uri="{FF2B5EF4-FFF2-40B4-BE49-F238E27FC236}">
                <a16:creationId xmlns:a16="http://schemas.microsoft.com/office/drawing/2014/main" id="{CB522925-5FCD-AC87-B007-1B73184D7669}"/>
              </a:ext>
            </a:extLst>
          </p:cNvPr>
          <p:cNvSpPr txBox="1">
            <a:spLocks/>
          </p:cNvSpPr>
          <p:nvPr/>
        </p:nvSpPr>
        <p:spPr>
          <a:xfrm>
            <a:off x="490051" y="4282012"/>
            <a:ext cx="1869757" cy="487898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キッズ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（</a:t>
            </a:r>
            <a:r>
              <a:rPr lang="en-US" altLang="ja-JP" sz="1300" dirty="0"/>
              <a:t>4</a:t>
            </a:r>
            <a:r>
              <a:rPr lang="ja-JP" altLang="en-US" sz="1300" dirty="0"/>
              <a:t>歳～小学生未満）</a:t>
            </a:r>
            <a:endParaRPr lang="en-US" altLang="ja-JP" sz="13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42EC0C7A-152A-AD36-DD5D-D7AD67F22EB3}"/>
              </a:ext>
            </a:extLst>
          </p:cNvPr>
          <p:cNvSpPr txBox="1">
            <a:spLocks/>
          </p:cNvSpPr>
          <p:nvPr/>
        </p:nvSpPr>
        <p:spPr>
          <a:xfrm>
            <a:off x="2345998" y="2903449"/>
            <a:ext cx="1504950" cy="235992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Content Placeholder 15">
            <a:extLst>
              <a:ext uri="{FF2B5EF4-FFF2-40B4-BE49-F238E27FC236}">
                <a16:creationId xmlns:a16="http://schemas.microsoft.com/office/drawing/2014/main" id="{7F26537F-ACA3-AD47-3051-5052A2734C79}"/>
              </a:ext>
            </a:extLst>
          </p:cNvPr>
          <p:cNvSpPr txBox="1">
            <a:spLocks/>
          </p:cNvSpPr>
          <p:nvPr/>
        </p:nvSpPr>
        <p:spPr>
          <a:xfrm>
            <a:off x="2264322" y="2403261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" name="Content Placeholder 15">
            <a:extLst>
              <a:ext uri="{FF2B5EF4-FFF2-40B4-BE49-F238E27FC236}">
                <a16:creationId xmlns:a16="http://schemas.microsoft.com/office/drawing/2014/main" id="{18A6322D-61A3-5CAA-E4BA-EA704C4580AA}"/>
              </a:ext>
            </a:extLst>
          </p:cNvPr>
          <p:cNvSpPr txBox="1">
            <a:spLocks/>
          </p:cNvSpPr>
          <p:nvPr/>
        </p:nvSpPr>
        <p:spPr>
          <a:xfrm>
            <a:off x="2264320" y="2847625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9" name="Content Placeholder 15">
            <a:extLst>
              <a:ext uri="{FF2B5EF4-FFF2-40B4-BE49-F238E27FC236}">
                <a16:creationId xmlns:a16="http://schemas.microsoft.com/office/drawing/2014/main" id="{D7B03C76-6AB6-BB0E-9BDF-5264DE9B3F7C}"/>
              </a:ext>
            </a:extLst>
          </p:cNvPr>
          <p:cNvSpPr txBox="1">
            <a:spLocks/>
          </p:cNvSpPr>
          <p:nvPr/>
        </p:nvSpPr>
        <p:spPr>
          <a:xfrm>
            <a:off x="2264320" y="3346259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" name="Content Placeholder 15">
            <a:extLst>
              <a:ext uri="{FF2B5EF4-FFF2-40B4-BE49-F238E27FC236}">
                <a16:creationId xmlns:a16="http://schemas.microsoft.com/office/drawing/2014/main" id="{B7A7E857-4286-8997-3946-721285063C61}"/>
              </a:ext>
            </a:extLst>
          </p:cNvPr>
          <p:cNvSpPr txBox="1">
            <a:spLocks/>
          </p:cNvSpPr>
          <p:nvPr/>
        </p:nvSpPr>
        <p:spPr>
          <a:xfrm>
            <a:off x="2264319" y="3805070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1" name="Content Placeholder 15">
            <a:extLst>
              <a:ext uri="{FF2B5EF4-FFF2-40B4-BE49-F238E27FC236}">
                <a16:creationId xmlns:a16="http://schemas.microsoft.com/office/drawing/2014/main" id="{73A193E8-E954-6AC8-3077-E6451F32429A}"/>
              </a:ext>
            </a:extLst>
          </p:cNvPr>
          <p:cNvSpPr txBox="1">
            <a:spLocks/>
          </p:cNvSpPr>
          <p:nvPr/>
        </p:nvSpPr>
        <p:spPr>
          <a:xfrm>
            <a:off x="2264318" y="4246124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2" name="Content Placeholder 15">
            <a:extLst>
              <a:ext uri="{FF2B5EF4-FFF2-40B4-BE49-F238E27FC236}">
                <a16:creationId xmlns:a16="http://schemas.microsoft.com/office/drawing/2014/main" id="{7EE1DE6F-EEB6-71A8-2118-5565DA900912}"/>
              </a:ext>
            </a:extLst>
          </p:cNvPr>
          <p:cNvSpPr txBox="1">
            <a:spLocks/>
          </p:cNvSpPr>
          <p:nvPr/>
        </p:nvSpPr>
        <p:spPr>
          <a:xfrm>
            <a:off x="3294695" y="2398977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10,000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3" name="Content Placeholder 15">
            <a:extLst>
              <a:ext uri="{FF2B5EF4-FFF2-40B4-BE49-F238E27FC236}">
                <a16:creationId xmlns:a16="http://schemas.microsoft.com/office/drawing/2014/main" id="{9A5FF759-5550-A1A8-9EFC-575CE5B4ED16}"/>
              </a:ext>
            </a:extLst>
          </p:cNvPr>
          <p:cNvSpPr txBox="1">
            <a:spLocks/>
          </p:cNvSpPr>
          <p:nvPr/>
        </p:nvSpPr>
        <p:spPr>
          <a:xfrm>
            <a:off x="3250849" y="2853375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6,000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4" name="Content Placeholder 15">
            <a:extLst>
              <a:ext uri="{FF2B5EF4-FFF2-40B4-BE49-F238E27FC236}">
                <a16:creationId xmlns:a16="http://schemas.microsoft.com/office/drawing/2014/main" id="{9408AD7D-6280-8567-D336-54F5A9C8E5BF}"/>
              </a:ext>
            </a:extLst>
          </p:cNvPr>
          <p:cNvSpPr txBox="1">
            <a:spLocks/>
          </p:cNvSpPr>
          <p:nvPr/>
        </p:nvSpPr>
        <p:spPr>
          <a:xfrm>
            <a:off x="3250848" y="334127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8,000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5" name="Content Placeholder 15">
            <a:extLst>
              <a:ext uri="{FF2B5EF4-FFF2-40B4-BE49-F238E27FC236}">
                <a16:creationId xmlns:a16="http://schemas.microsoft.com/office/drawing/2014/main" id="{E90F0D76-ED5C-2FFF-E206-603B855051F1}"/>
              </a:ext>
            </a:extLst>
          </p:cNvPr>
          <p:cNvSpPr txBox="1">
            <a:spLocks/>
          </p:cNvSpPr>
          <p:nvPr/>
        </p:nvSpPr>
        <p:spPr>
          <a:xfrm>
            <a:off x="3250848" y="3765254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6,000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6" name="Content Placeholder 15">
            <a:extLst>
              <a:ext uri="{FF2B5EF4-FFF2-40B4-BE49-F238E27FC236}">
                <a16:creationId xmlns:a16="http://schemas.microsoft.com/office/drawing/2014/main" id="{1338C672-AFAA-5DDD-79EE-30E46F60796D}"/>
              </a:ext>
            </a:extLst>
          </p:cNvPr>
          <p:cNvSpPr txBox="1">
            <a:spLocks/>
          </p:cNvSpPr>
          <p:nvPr/>
        </p:nvSpPr>
        <p:spPr>
          <a:xfrm>
            <a:off x="3250848" y="4251107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2,000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7" name="Content Placeholder 15">
            <a:extLst>
              <a:ext uri="{FF2B5EF4-FFF2-40B4-BE49-F238E27FC236}">
                <a16:creationId xmlns:a16="http://schemas.microsoft.com/office/drawing/2014/main" id="{D43941BB-F892-6E82-E583-34D973E9D789}"/>
              </a:ext>
            </a:extLst>
          </p:cNvPr>
          <p:cNvSpPr txBox="1">
            <a:spLocks/>
          </p:cNvSpPr>
          <p:nvPr/>
        </p:nvSpPr>
        <p:spPr>
          <a:xfrm>
            <a:off x="4889442" y="2398977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15,000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8" name="Content Placeholder 15">
            <a:extLst>
              <a:ext uri="{FF2B5EF4-FFF2-40B4-BE49-F238E27FC236}">
                <a16:creationId xmlns:a16="http://schemas.microsoft.com/office/drawing/2014/main" id="{3578ACAC-1385-BC4A-2999-906AFDAEF64F}"/>
              </a:ext>
            </a:extLst>
          </p:cNvPr>
          <p:cNvSpPr txBox="1">
            <a:spLocks/>
          </p:cNvSpPr>
          <p:nvPr/>
        </p:nvSpPr>
        <p:spPr>
          <a:xfrm>
            <a:off x="4851022" y="2859034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9,000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9" name="Content Placeholder 15">
            <a:extLst>
              <a:ext uri="{FF2B5EF4-FFF2-40B4-BE49-F238E27FC236}">
                <a16:creationId xmlns:a16="http://schemas.microsoft.com/office/drawing/2014/main" id="{EC979B6F-E642-8491-52D1-C9484F6C4F06}"/>
              </a:ext>
            </a:extLst>
          </p:cNvPr>
          <p:cNvSpPr txBox="1">
            <a:spLocks/>
          </p:cNvSpPr>
          <p:nvPr/>
        </p:nvSpPr>
        <p:spPr>
          <a:xfrm>
            <a:off x="4889441" y="3350354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12,000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0" name="Content Placeholder 15">
            <a:extLst>
              <a:ext uri="{FF2B5EF4-FFF2-40B4-BE49-F238E27FC236}">
                <a16:creationId xmlns:a16="http://schemas.microsoft.com/office/drawing/2014/main" id="{EA60EE66-0676-965A-F918-E2D730652948}"/>
              </a:ext>
            </a:extLst>
          </p:cNvPr>
          <p:cNvSpPr txBox="1">
            <a:spLocks/>
          </p:cNvSpPr>
          <p:nvPr/>
        </p:nvSpPr>
        <p:spPr>
          <a:xfrm>
            <a:off x="4845071" y="376525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9,000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1" name="Content Placeholder 15">
            <a:extLst>
              <a:ext uri="{FF2B5EF4-FFF2-40B4-BE49-F238E27FC236}">
                <a16:creationId xmlns:a16="http://schemas.microsoft.com/office/drawing/2014/main" id="{3EABDAED-E337-6399-E521-5EB40D2DF43A}"/>
              </a:ext>
            </a:extLst>
          </p:cNvPr>
          <p:cNvSpPr txBox="1">
            <a:spLocks/>
          </p:cNvSpPr>
          <p:nvPr/>
        </p:nvSpPr>
        <p:spPr>
          <a:xfrm>
            <a:off x="4845071" y="424612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4,000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2" name="Content Placeholder 15">
            <a:extLst>
              <a:ext uri="{FF2B5EF4-FFF2-40B4-BE49-F238E27FC236}">
                <a16:creationId xmlns:a16="http://schemas.microsoft.com/office/drawing/2014/main" id="{3980C0B2-FBFB-CAD8-A3C7-B48CD04A654A}"/>
              </a:ext>
            </a:extLst>
          </p:cNvPr>
          <p:cNvSpPr txBox="1">
            <a:spLocks/>
          </p:cNvSpPr>
          <p:nvPr/>
        </p:nvSpPr>
        <p:spPr>
          <a:xfrm>
            <a:off x="3097636" y="2076717"/>
            <a:ext cx="1557351" cy="32766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b="1" dirty="0"/>
              <a:t>早割</a:t>
            </a:r>
            <a:r>
              <a:rPr lang="ja-JP" altLang="en-US" sz="1500" dirty="0"/>
              <a:t>（</a:t>
            </a:r>
            <a:r>
              <a:rPr lang="en-US" altLang="ja-JP" sz="1500" dirty="0"/>
              <a:t>10/1</a:t>
            </a:r>
            <a:r>
              <a:rPr lang="ja-JP" altLang="en-US" sz="1500" dirty="0"/>
              <a:t>～）</a:t>
            </a:r>
            <a:endParaRPr lang="en-US" altLang="ja-JP" sz="15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3" name="Content Placeholder 15">
            <a:extLst>
              <a:ext uri="{FF2B5EF4-FFF2-40B4-BE49-F238E27FC236}">
                <a16:creationId xmlns:a16="http://schemas.microsoft.com/office/drawing/2014/main" id="{C1CD3DFC-5BB4-6217-5877-88ED0B452CB4}"/>
              </a:ext>
            </a:extLst>
          </p:cNvPr>
          <p:cNvSpPr txBox="1">
            <a:spLocks/>
          </p:cNvSpPr>
          <p:nvPr/>
        </p:nvSpPr>
        <p:spPr>
          <a:xfrm>
            <a:off x="4664537" y="2070841"/>
            <a:ext cx="1557351" cy="32766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b="1" dirty="0"/>
              <a:t>通常</a:t>
            </a:r>
            <a:r>
              <a:rPr lang="ja-JP" altLang="en-US" sz="1500" dirty="0"/>
              <a:t>（</a:t>
            </a:r>
            <a:r>
              <a:rPr lang="en-US" altLang="ja-JP" sz="1500" dirty="0"/>
              <a:t>12/1</a:t>
            </a:r>
            <a:r>
              <a:rPr lang="ja-JP" altLang="en-US" sz="1500" dirty="0"/>
              <a:t>～）</a:t>
            </a:r>
            <a:endParaRPr lang="en-US" altLang="ja-JP" sz="15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4" name="Content Placeholder 15">
            <a:extLst>
              <a:ext uri="{FF2B5EF4-FFF2-40B4-BE49-F238E27FC236}">
                <a16:creationId xmlns:a16="http://schemas.microsoft.com/office/drawing/2014/main" id="{69B9CDED-3891-DF97-6050-26C6711B9356}"/>
              </a:ext>
            </a:extLst>
          </p:cNvPr>
          <p:cNvSpPr txBox="1">
            <a:spLocks/>
          </p:cNvSpPr>
          <p:nvPr/>
        </p:nvSpPr>
        <p:spPr>
          <a:xfrm>
            <a:off x="490537" y="4971060"/>
            <a:ext cx="5915025" cy="3436620"/>
          </a:xfrm>
          <a:prstGeom prst="rect">
            <a:avLst/>
          </a:prstGeom>
          <a:ln w="6350">
            <a:solidFill>
              <a:srgbClr val="008000">
                <a:alpha val="96000"/>
              </a:srgbClr>
            </a:solidFill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dirty="0">
                <a:solidFill>
                  <a:srgbClr val="008000"/>
                </a:solidFill>
              </a:rPr>
              <a:t>❄</a:t>
            </a:r>
            <a:r>
              <a:rPr lang="ja-JP" altLang="en-US" dirty="0">
                <a:solidFill>
                  <a:srgbClr val="99FF33"/>
                </a:solidFill>
              </a:rPr>
              <a:t>　</a:t>
            </a:r>
            <a:r>
              <a:rPr lang="en-US" altLang="ja-JP" b="1" dirty="0">
                <a:ln w="6350">
                  <a:solidFill>
                    <a:schemeClr val="tx1"/>
                  </a:solidFill>
                </a:ln>
                <a:solidFill>
                  <a:srgbClr val="99FF33"/>
                </a:solidFill>
              </a:rPr>
              <a:t>PWEB</a:t>
            </a:r>
            <a:r>
              <a:rPr lang="ja-JP" altLang="en-US" b="1" dirty="0">
                <a:ln w="6350">
                  <a:solidFill>
                    <a:schemeClr val="tx1"/>
                  </a:solidFill>
                </a:ln>
                <a:solidFill>
                  <a:srgbClr val="99FF33"/>
                </a:solidFill>
              </a:rPr>
              <a:t>会員用リフト券</a:t>
            </a:r>
            <a:r>
              <a:rPr lang="ja-JP" altLang="en-US" b="1" dirty="0">
                <a:solidFill>
                  <a:srgbClr val="99FF33"/>
                </a:solidFill>
              </a:rPr>
              <a:t>　</a:t>
            </a:r>
            <a:r>
              <a:rPr lang="ja-JP" altLang="en-US" dirty="0">
                <a:solidFill>
                  <a:srgbClr val="008000"/>
                </a:solidFill>
              </a:rPr>
              <a:t>❄</a:t>
            </a:r>
            <a:endParaRPr lang="en-US" altLang="ja-JP" dirty="0">
              <a:solidFill>
                <a:srgbClr val="008000"/>
              </a:solidFill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800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dirty="0"/>
              <a:t>　　　　</a:t>
            </a:r>
            <a:endParaRPr lang="en-US" altLang="ja-JP" sz="18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3EA845BE-3A0E-70CE-B417-59090F66C064}"/>
              </a:ext>
            </a:extLst>
          </p:cNvPr>
          <p:cNvCxnSpPr>
            <a:cxnSpLocks/>
          </p:cNvCxnSpPr>
          <p:nvPr/>
        </p:nvCxnSpPr>
        <p:spPr>
          <a:xfrm>
            <a:off x="961297" y="5405967"/>
            <a:ext cx="5006340" cy="0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Content Placeholder 15">
            <a:extLst>
              <a:ext uri="{FF2B5EF4-FFF2-40B4-BE49-F238E27FC236}">
                <a16:creationId xmlns:a16="http://schemas.microsoft.com/office/drawing/2014/main" id="{89634245-AF30-3FDD-DE2E-995F09118C0F}"/>
              </a:ext>
            </a:extLst>
          </p:cNvPr>
          <p:cNvSpPr txBox="1">
            <a:spLocks/>
          </p:cNvSpPr>
          <p:nvPr/>
        </p:nvSpPr>
        <p:spPr>
          <a:xfrm>
            <a:off x="3250848" y="5528513"/>
            <a:ext cx="804872" cy="32766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800" b="1" dirty="0"/>
              <a:t>1</a:t>
            </a:r>
            <a:r>
              <a:rPr lang="ja-JP" altLang="en-US" sz="1800" b="1" dirty="0"/>
              <a:t>日券</a:t>
            </a:r>
            <a:endParaRPr lang="en-US" altLang="ja-JP" sz="1800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7" name="Content Placeholder 15">
            <a:extLst>
              <a:ext uri="{FF2B5EF4-FFF2-40B4-BE49-F238E27FC236}">
                <a16:creationId xmlns:a16="http://schemas.microsoft.com/office/drawing/2014/main" id="{09E06E76-58F3-A34E-D6A4-4706BC7FC681}"/>
              </a:ext>
            </a:extLst>
          </p:cNvPr>
          <p:cNvSpPr txBox="1">
            <a:spLocks/>
          </p:cNvSpPr>
          <p:nvPr/>
        </p:nvSpPr>
        <p:spPr>
          <a:xfrm>
            <a:off x="4272926" y="5531512"/>
            <a:ext cx="804872" cy="32766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800" b="1" dirty="0"/>
              <a:t>2</a:t>
            </a:r>
            <a:r>
              <a:rPr lang="ja-JP" altLang="en-US" sz="1800" b="1" dirty="0"/>
              <a:t>日券</a:t>
            </a:r>
            <a:endParaRPr lang="en-US" altLang="ja-JP" sz="1800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8" name="Content Placeholder 15">
            <a:extLst>
              <a:ext uri="{FF2B5EF4-FFF2-40B4-BE49-F238E27FC236}">
                <a16:creationId xmlns:a16="http://schemas.microsoft.com/office/drawing/2014/main" id="{98BE337B-B491-4A8D-36C3-6AB0BED7D4C7}"/>
              </a:ext>
            </a:extLst>
          </p:cNvPr>
          <p:cNvSpPr txBox="1">
            <a:spLocks/>
          </p:cNvSpPr>
          <p:nvPr/>
        </p:nvSpPr>
        <p:spPr>
          <a:xfrm>
            <a:off x="5199615" y="5534512"/>
            <a:ext cx="804872" cy="32766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800" b="1" dirty="0"/>
              <a:t>3</a:t>
            </a:r>
            <a:r>
              <a:rPr lang="ja-JP" altLang="en-US" sz="1800" b="1" dirty="0"/>
              <a:t>日券</a:t>
            </a:r>
            <a:endParaRPr lang="en-US" altLang="ja-JP" sz="1800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9" name="Content Placeholder 15">
            <a:extLst>
              <a:ext uri="{FF2B5EF4-FFF2-40B4-BE49-F238E27FC236}">
                <a16:creationId xmlns:a16="http://schemas.microsoft.com/office/drawing/2014/main" id="{90839E7B-4735-2976-FC2A-0E1E5DB2E85B}"/>
              </a:ext>
            </a:extLst>
          </p:cNvPr>
          <p:cNvSpPr txBox="1">
            <a:spLocks/>
          </p:cNvSpPr>
          <p:nvPr/>
        </p:nvSpPr>
        <p:spPr>
          <a:xfrm>
            <a:off x="629581" y="5981707"/>
            <a:ext cx="1504950" cy="45752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大人</a:t>
            </a:r>
            <a:endParaRPr lang="en-US" altLang="ja-JP" sz="1400" b="1" dirty="0"/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</a:t>
            </a:r>
            <a:r>
              <a:rPr lang="en-US" altLang="ja-JP" sz="1200" dirty="0"/>
              <a:t>15</a:t>
            </a:r>
            <a:r>
              <a:rPr lang="ja-JP" altLang="en-US" sz="1200" dirty="0"/>
              <a:t>歳～</a:t>
            </a:r>
            <a:r>
              <a:rPr lang="en-US" altLang="ja-JP" sz="1200" dirty="0"/>
              <a:t>59</a:t>
            </a:r>
            <a:r>
              <a:rPr lang="ja-JP" altLang="en-US" sz="1200" dirty="0"/>
              <a:t>歳）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0" name="Content Placeholder 15">
            <a:extLst>
              <a:ext uri="{FF2B5EF4-FFF2-40B4-BE49-F238E27FC236}">
                <a16:creationId xmlns:a16="http://schemas.microsoft.com/office/drawing/2014/main" id="{B74554BD-6F95-6C56-6E7C-F02FB7E22A96}"/>
              </a:ext>
            </a:extLst>
          </p:cNvPr>
          <p:cNvSpPr txBox="1">
            <a:spLocks/>
          </p:cNvSpPr>
          <p:nvPr/>
        </p:nvSpPr>
        <p:spPr>
          <a:xfrm>
            <a:off x="629581" y="6462350"/>
            <a:ext cx="1504950" cy="45404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小人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（小学生）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1" name="Content Placeholder 15">
            <a:extLst>
              <a:ext uri="{FF2B5EF4-FFF2-40B4-BE49-F238E27FC236}">
                <a16:creationId xmlns:a16="http://schemas.microsoft.com/office/drawing/2014/main" id="{E52B225B-9F37-0586-FABB-EDAD31357AD5}"/>
              </a:ext>
            </a:extLst>
          </p:cNvPr>
          <p:cNvSpPr txBox="1">
            <a:spLocks/>
          </p:cNvSpPr>
          <p:nvPr/>
        </p:nvSpPr>
        <p:spPr>
          <a:xfrm>
            <a:off x="490050" y="6950410"/>
            <a:ext cx="1869758" cy="457519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中学・シニア・障害者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（</a:t>
            </a:r>
            <a:r>
              <a:rPr lang="en-US" altLang="ja-JP" sz="1300" dirty="0"/>
              <a:t>60</a:t>
            </a:r>
            <a:r>
              <a:rPr lang="ja-JP" altLang="en-US" sz="1300" dirty="0"/>
              <a:t>歳～</a:t>
            </a:r>
            <a:r>
              <a:rPr lang="en-US" altLang="ja-JP" sz="1300" dirty="0"/>
              <a:t>69</a:t>
            </a:r>
            <a:r>
              <a:rPr lang="ja-JP" altLang="en-US" sz="1300" dirty="0"/>
              <a:t>歳）</a:t>
            </a:r>
            <a:endParaRPr lang="en-US" altLang="ja-JP" sz="13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2" name="Content Placeholder 15">
            <a:extLst>
              <a:ext uri="{FF2B5EF4-FFF2-40B4-BE49-F238E27FC236}">
                <a16:creationId xmlns:a16="http://schemas.microsoft.com/office/drawing/2014/main" id="{AC46CA42-57CE-B310-0BEA-99B572FACBEB}"/>
              </a:ext>
            </a:extLst>
          </p:cNvPr>
          <p:cNvSpPr txBox="1">
            <a:spLocks/>
          </p:cNvSpPr>
          <p:nvPr/>
        </p:nvSpPr>
        <p:spPr>
          <a:xfrm>
            <a:off x="629581" y="7379554"/>
            <a:ext cx="1504950" cy="487898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400" b="1" dirty="0"/>
              <a:t>G</a:t>
            </a:r>
            <a:r>
              <a:rPr lang="ja-JP" altLang="en-US" sz="1400" b="1" dirty="0"/>
              <a:t>シニア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</a:t>
            </a:r>
            <a:r>
              <a:rPr lang="en-US" altLang="ja-JP" sz="1200" dirty="0"/>
              <a:t>70</a:t>
            </a:r>
            <a:r>
              <a:rPr lang="ja-JP" altLang="en-US" sz="1200" dirty="0"/>
              <a:t>歳～）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3" name="Content Placeholder 15">
            <a:extLst>
              <a:ext uri="{FF2B5EF4-FFF2-40B4-BE49-F238E27FC236}">
                <a16:creationId xmlns:a16="http://schemas.microsoft.com/office/drawing/2014/main" id="{A66B29AF-F8E5-55B7-85DA-1E0762161B89}"/>
              </a:ext>
            </a:extLst>
          </p:cNvPr>
          <p:cNvSpPr txBox="1">
            <a:spLocks/>
          </p:cNvSpPr>
          <p:nvPr/>
        </p:nvSpPr>
        <p:spPr>
          <a:xfrm>
            <a:off x="490051" y="7876793"/>
            <a:ext cx="1869757" cy="487898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キッズ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（</a:t>
            </a:r>
            <a:r>
              <a:rPr lang="en-US" altLang="ja-JP" sz="1300" dirty="0"/>
              <a:t>4</a:t>
            </a:r>
            <a:r>
              <a:rPr lang="ja-JP" altLang="en-US" sz="1300" dirty="0"/>
              <a:t>歳～小学生未満）</a:t>
            </a:r>
            <a:endParaRPr lang="en-US" altLang="ja-JP" sz="13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4" name="Content Placeholder 15">
            <a:extLst>
              <a:ext uri="{FF2B5EF4-FFF2-40B4-BE49-F238E27FC236}">
                <a16:creationId xmlns:a16="http://schemas.microsoft.com/office/drawing/2014/main" id="{DE59BD74-EA9B-18F1-0D24-C06DED9744BC}"/>
              </a:ext>
            </a:extLst>
          </p:cNvPr>
          <p:cNvSpPr txBox="1">
            <a:spLocks/>
          </p:cNvSpPr>
          <p:nvPr/>
        </p:nvSpPr>
        <p:spPr>
          <a:xfrm>
            <a:off x="2207992" y="5983014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5" name="Content Placeholder 15">
            <a:extLst>
              <a:ext uri="{FF2B5EF4-FFF2-40B4-BE49-F238E27FC236}">
                <a16:creationId xmlns:a16="http://schemas.microsoft.com/office/drawing/2014/main" id="{1B7FB50E-62C6-FC3C-79E4-BC4B55D1C6E5}"/>
              </a:ext>
            </a:extLst>
          </p:cNvPr>
          <p:cNvSpPr txBox="1">
            <a:spLocks/>
          </p:cNvSpPr>
          <p:nvPr/>
        </p:nvSpPr>
        <p:spPr>
          <a:xfrm>
            <a:off x="2207992" y="6462350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6" name="Content Placeholder 15">
            <a:extLst>
              <a:ext uri="{FF2B5EF4-FFF2-40B4-BE49-F238E27FC236}">
                <a16:creationId xmlns:a16="http://schemas.microsoft.com/office/drawing/2014/main" id="{1B0C9F64-EC64-C0A4-53AD-E2336829F76C}"/>
              </a:ext>
            </a:extLst>
          </p:cNvPr>
          <p:cNvSpPr txBox="1">
            <a:spLocks/>
          </p:cNvSpPr>
          <p:nvPr/>
        </p:nvSpPr>
        <p:spPr>
          <a:xfrm>
            <a:off x="2207991" y="6932908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7" name="Content Placeholder 15">
            <a:extLst>
              <a:ext uri="{FF2B5EF4-FFF2-40B4-BE49-F238E27FC236}">
                <a16:creationId xmlns:a16="http://schemas.microsoft.com/office/drawing/2014/main" id="{97B09599-2994-50BB-25BD-89D166BF01F0}"/>
              </a:ext>
            </a:extLst>
          </p:cNvPr>
          <p:cNvSpPr txBox="1">
            <a:spLocks/>
          </p:cNvSpPr>
          <p:nvPr/>
        </p:nvSpPr>
        <p:spPr>
          <a:xfrm>
            <a:off x="2218409" y="7402113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8" name="Content Placeholder 15">
            <a:extLst>
              <a:ext uri="{FF2B5EF4-FFF2-40B4-BE49-F238E27FC236}">
                <a16:creationId xmlns:a16="http://schemas.microsoft.com/office/drawing/2014/main" id="{B0068B14-C62B-DA96-83D7-F378B97409EE}"/>
              </a:ext>
            </a:extLst>
          </p:cNvPr>
          <p:cNvSpPr txBox="1">
            <a:spLocks/>
          </p:cNvSpPr>
          <p:nvPr/>
        </p:nvSpPr>
        <p:spPr>
          <a:xfrm>
            <a:off x="2207991" y="7829713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9" name="Content Placeholder 15">
            <a:extLst>
              <a:ext uri="{FF2B5EF4-FFF2-40B4-BE49-F238E27FC236}">
                <a16:creationId xmlns:a16="http://schemas.microsoft.com/office/drawing/2014/main" id="{2E7E7D82-7047-A71C-C00D-F3178528B91D}"/>
              </a:ext>
            </a:extLst>
          </p:cNvPr>
          <p:cNvSpPr txBox="1">
            <a:spLocks/>
          </p:cNvSpPr>
          <p:nvPr/>
        </p:nvSpPr>
        <p:spPr>
          <a:xfrm>
            <a:off x="3119668" y="6008020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4,500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0" name="Content Placeholder 15">
            <a:extLst>
              <a:ext uri="{FF2B5EF4-FFF2-40B4-BE49-F238E27FC236}">
                <a16:creationId xmlns:a16="http://schemas.microsoft.com/office/drawing/2014/main" id="{C3DBE38D-8D6D-ADB8-3A13-61884EA3A25C}"/>
              </a:ext>
            </a:extLst>
          </p:cNvPr>
          <p:cNvSpPr txBox="1">
            <a:spLocks/>
          </p:cNvSpPr>
          <p:nvPr/>
        </p:nvSpPr>
        <p:spPr>
          <a:xfrm>
            <a:off x="3119667" y="646658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2,550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1" name="Content Placeholder 15">
            <a:extLst>
              <a:ext uri="{FF2B5EF4-FFF2-40B4-BE49-F238E27FC236}">
                <a16:creationId xmlns:a16="http://schemas.microsoft.com/office/drawing/2014/main" id="{4C4A9EAC-E1B9-8491-2B0D-B8C8CC725691}"/>
              </a:ext>
            </a:extLst>
          </p:cNvPr>
          <p:cNvSpPr txBox="1">
            <a:spLocks/>
          </p:cNvSpPr>
          <p:nvPr/>
        </p:nvSpPr>
        <p:spPr>
          <a:xfrm>
            <a:off x="3119667" y="6925146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3,600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2" name="Content Placeholder 15">
            <a:extLst>
              <a:ext uri="{FF2B5EF4-FFF2-40B4-BE49-F238E27FC236}">
                <a16:creationId xmlns:a16="http://schemas.microsoft.com/office/drawing/2014/main" id="{A0E83F2C-1353-4DEF-2B1C-642B8768F16C}"/>
              </a:ext>
            </a:extLst>
          </p:cNvPr>
          <p:cNvSpPr txBox="1">
            <a:spLocks/>
          </p:cNvSpPr>
          <p:nvPr/>
        </p:nvSpPr>
        <p:spPr>
          <a:xfrm>
            <a:off x="3125117" y="7379554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3,150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3" name="Content Placeholder 15">
            <a:extLst>
              <a:ext uri="{FF2B5EF4-FFF2-40B4-BE49-F238E27FC236}">
                <a16:creationId xmlns:a16="http://schemas.microsoft.com/office/drawing/2014/main" id="{6B8D8AE7-F825-265A-F63A-C467404A746E}"/>
              </a:ext>
            </a:extLst>
          </p:cNvPr>
          <p:cNvSpPr txBox="1">
            <a:spLocks/>
          </p:cNvSpPr>
          <p:nvPr/>
        </p:nvSpPr>
        <p:spPr>
          <a:xfrm>
            <a:off x="3119667" y="7829712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1,000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4" name="Content Placeholder 15">
            <a:extLst>
              <a:ext uri="{FF2B5EF4-FFF2-40B4-BE49-F238E27FC236}">
                <a16:creationId xmlns:a16="http://schemas.microsoft.com/office/drawing/2014/main" id="{BC8FEFF8-BCF8-C150-7403-A20FF5AA8035}"/>
              </a:ext>
            </a:extLst>
          </p:cNvPr>
          <p:cNvSpPr txBox="1">
            <a:spLocks/>
          </p:cNvSpPr>
          <p:nvPr/>
        </p:nvSpPr>
        <p:spPr>
          <a:xfrm>
            <a:off x="4175424" y="6001697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8,500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5" name="Content Placeholder 15">
            <a:extLst>
              <a:ext uri="{FF2B5EF4-FFF2-40B4-BE49-F238E27FC236}">
                <a16:creationId xmlns:a16="http://schemas.microsoft.com/office/drawing/2014/main" id="{114DFFF7-00F8-472C-E493-22FF58CAA6AB}"/>
              </a:ext>
            </a:extLst>
          </p:cNvPr>
          <p:cNvSpPr txBox="1">
            <a:spLocks/>
          </p:cNvSpPr>
          <p:nvPr/>
        </p:nvSpPr>
        <p:spPr>
          <a:xfrm>
            <a:off x="4186246" y="646658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4,900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6" name="Content Placeholder 15">
            <a:extLst>
              <a:ext uri="{FF2B5EF4-FFF2-40B4-BE49-F238E27FC236}">
                <a16:creationId xmlns:a16="http://schemas.microsoft.com/office/drawing/2014/main" id="{778A5444-0277-4418-5918-2F836835FACC}"/>
              </a:ext>
            </a:extLst>
          </p:cNvPr>
          <p:cNvSpPr txBox="1">
            <a:spLocks/>
          </p:cNvSpPr>
          <p:nvPr/>
        </p:nvSpPr>
        <p:spPr>
          <a:xfrm>
            <a:off x="4175423" y="6950410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6,800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7" name="Content Placeholder 15">
            <a:extLst>
              <a:ext uri="{FF2B5EF4-FFF2-40B4-BE49-F238E27FC236}">
                <a16:creationId xmlns:a16="http://schemas.microsoft.com/office/drawing/2014/main" id="{74FF25C2-CB18-EE3E-4926-69D598BA81A1}"/>
              </a:ext>
            </a:extLst>
          </p:cNvPr>
          <p:cNvSpPr txBox="1">
            <a:spLocks/>
          </p:cNvSpPr>
          <p:nvPr/>
        </p:nvSpPr>
        <p:spPr>
          <a:xfrm>
            <a:off x="4175422" y="7379898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5,950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8" name="Content Placeholder 15">
            <a:extLst>
              <a:ext uri="{FF2B5EF4-FFF2-40B4-BE49-F238E27FC236}">
                <a16:creationId xmlns:a16="http://schemas.microsoft.com/office/drawing/2014/main" id="{7C503264-88E0-D2B5-1D16-B5BB509AEA68}"/>
              </a:ext>
            </a:extLst>
          </p:cNvPr>
          <p:cNvSpPr txBox="1">
            <a:spLocks/>
          </p:cNvSpPr>
          <p:nvPr/>
        </p:nvSpPr>
        <p:spPr>
          <a:xfrm>
            <a:off x="4186246" y="7829711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2,000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9" name="Content Placeholder 15">
            <a:extLst>
              <a:ext uri="{FF2B5EF4-FFF2-40B4-BE49-F238E27FC236}">
                <a16:creationId xmlns:a16="http://schemas.microsoft.com/office/drawing/2014/main" id="{34E31819-E1BF-DC71-8B0E-8CB283B81DAF}"/>
              </a:ext>
            </a:extLst>
          </p:cNvPr>
          <p:cNvSpPr txBox="1">
            <a:spLocks/>
          </p:cNvSpPr>
          <p:nvPr/>
        </p:nvSpPr>
        <p:spPr>
          <a:xfrm>
            <a:off x="5112935" y="6008020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12,000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0" name="Content Placeholder 15">
            <a:extLst>
              <a:ext uri="{FF2B5EF4-FFF2-40B4-BE49-F238E27FC236}">
                <a16:creationId xmlns:a16="http://schemas.microsoft.com/office/drawing/2014/main" id="{F95FA55C-6A55-18E6-F7B9-6C9DE2F85AEB}"/>
              </a:ext>
            </a:extLst>
          </p:cNvPr>
          <p:cNvSpPr txBox="1">
            <a:spLocks/>
          </p:cNvSpPr>
          <p:nvPr/>
        </p:nvSpPr>
        <p:spPr>
          <a:xfrm>
            <a:off x="5077798" y="649035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7,000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1" name="Content Placeholder 15">
            <a:extLst>
              <a:ext uri="{FF2B5EF4-FFF2-40B4-BE49-F238E27FC236}">
                <a16:creationId xmlns:a16="http://schemas.microsoft.com/office/drawing/2014/main" id="{89203787-F1B6-5E94-AF23-AFFF9302647F}"/>
              </a:ext>
            </a:extLst>
          </p:cNvPr>
          <p:cNvSpPr txBox="1">
            <a:spLocks/>
          </p:cNvSpPr>
          <p:nvPr/>
        </p:nvSpPr>
        <p:spPr>
          <a:xfrm>
            <a:off x="5077797" y="696668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9,600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2" name="Content Placeholder 15">
            <a:extLst>
              <a:ext uri="{FF2B5EF4-FFF2-40B4-BE49-F238E27FC236}">
                <a16:creationId xmlns:a16="http://schemas.microsoft.com/office/drawing/2014/main" id="{A4CF2AFB-0635-37F0-6611-D3057B47D9E3}"/>
              </a:ext>
            </a:extLst>
          </p:cNvPr>
          <p:cNvSpPr txBox="1">
            <a:spLocks/>
          </p:cNvSpPr>
          <p:nvPr/>
        </p:nvSpPr>
        <p:spPr>
          <a:xfrm>
            <a:off x="5077797" y="7396171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8,400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3" name="Content Placeholder 15">
            <a:extLst>
              <a:ext uri="{FF2B5EF4-FFF2-40B4-BE49-F238E27FC236}">
                <a16:creationId xmlns:a16="http://schemas.microsoft.com/office/drawing/2014/main" id="{4DA6DF2C-CF74-80AF-9820-0E8AF2EA7F05}"/>
              </a:ext>
            </a:extLst>
          </p:cNvPr>
          <p:cNvSpPr txBox="1">
            <a:spLocks/>
          </p:cNvSpPr>
          <p:nvPr/>
        </p:nvSpPr>
        <p:spPr>
          <a:xfrm>
            <a:off x="5077797" y="7829711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3,000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4" name="Content Placeholder 15">
            <a:extLst>
              <a:ext uri="{FF2B5EF4-FFF2-40B4-BE49-F238E27FC236}">
                <a16:creationId xmlns:a16="http://schemas.microsoft.com/office/drawing/2014/main" id="{4709D975-B278-4B73-2DC6-CB6D93A29ACA}"/>
              </a:ext>
            </a:extLst>
          </p:cNvPr>
          <p:cNvSpPr txBox="1">
            <a:spLocks/>
          </p:cNvSpPr>
          <p:nvPr/>
        </p:nvSpPr>
        <p:spPr>
          <a:xfrm>
            <a:off x="475403" y="8638027"/>
            <a:ext cx="5915025" cy="343662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dirty="0">
                <a:solidFill>
                  <a:srgbClr val="CC00FF"/>
                </a:solidFill>
              </a:rPr>
              <a:t>❄　</a:t>
            </a:r>
            <a:r>
              <a:rPr lang="ja-JP" altLang="en-US" b="1" dirty="0">
                <a:ln w="6350">
                  <a:solidFill>
                    <a:schemeClr val="tx1"/>
                  </a:solidFill>
                </a:ln>
                <a:solidFill>
                  <a:srgbClr val="FF00FF"/>
                </a:solidFill>
              </a:rPr>
              <a:t>お得な特典</a:t>
            </a:r>
            <a:r>
              <a:rPr lang="ja-JP" altLang="en-US" b="1" dirty="0">
                <a:solidFill>
                  <a:srgbClr val="CC00FF"/>
                </a:solidFill>
              </a:rPr>
              <a:t>　</a:t>
            </a:r>
            <a:r>
              <a:rPr lang="ja-JP" altLang="en-US" dirty="0">
                <a:solidFill>
                  <a:srgbClr val="CC00FF"/>
                </a:solidFill>
              </a:rPr>
              <a:t>❄</a:t>
            </a:r>
            <a:endParaRPr lang="en-US" altLang="ja-JP" dirty="0">
              <a:solidFill>
                <a:srgbClr val="CC00FF"/>
              </a:solidFill>
            </a:endParaRP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endParaRPr lang="en-US" altLang="ja-JP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800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dirty="0"/>
              <a:t>　　　　</a:t>
            </a:r>
            <a:endParaRPr lang="en-US" altLang="ja-JP" sz="18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5" name="矢印: 五方向 74">
            <a:extLst>
              <a:ext uri="{FF2B5EF4-FFF2-40B4-BE49-F238E27FC236}">
                <a16:creationId xmlns:a16="http://schemas.microsoft.com/office/drawing/2014/main" id="{8B230376-604A-65C3-04C6-26CCC9761A79}"/>
              </a:ext>
            </a:extLst>
          </p:cNvPr>
          <p:cNvSpPr/>
          <p:nvPr/>
        </p:nvSpPr>
        <p:spPr>
          <a:xfrm>
            <a:off x="708891" y="9143923"/>
            <a:ext cx="449580" cy="285264"/>
          </a:xfrm>
          <a:prstGeom prst="homePlat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n>
                  <a:solidFill>
                    <a:schemeClr val="tx1"/>
                  </a:solidFill>
                </a:ln>
              </a:rPr>
              <a:t>1</a:t>
            </a:r>
            <a:endParaRPr kumimoji="1" lang="ja-JP" altLang="en-US" sz="2000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7" name="矢印: 五方向 76">
            <a:extLst>
              <a:ext uri="{FF2B5EF4-FFF2-40B4-BE49-F238E27FC236}">
                <a16:creationId xmlns:a16="http://schemas.microsoft.com/office/drawing/2014/main" id="{82D3CA76-E9DA-3D78-048C-128C0028B7F4}"/>
              </a:ext>
            </a:extLst>
          </p:cNvPr>
          <p:cNvSpPr/>
          <p:nvPr/>
        </p:nvSpPr>
        <p:spPr>
          <a:xfrm>
            <a:off x="708891" y="9802249"/>
            <a:ext cx="449580" cy="285264"/>
          </a:xfrm>
          <a:prstGeom prst="homePlat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n>
                  <a:solidFill>
                    <a:schemeClr val="accent1">
                      <a:shade val="15000"/>
                    </a:schemeClr>
                  </a:solidFill>
                </a:ln>
              </a:rPr>
              <a:t>2</a:t>
            </a:r>
            <a:endParaRPr kumimoji="1" lang="ja-JP" altLang="en-US" sz="2000" dirty="0">
              <a:ln>
                <a:solidFill>
                  <a:schemeClr val="accent1">
                    <a:shade val="15000"/>
                  </a:schemeClr>
                </a:solidFill>
              </a:ln>
            </a:endParaRPr>
          </a:p>
        </p:txBody>
      </p:sp>
      <p:sp>
        <p:nvSpPr>
          <p:cNvPr id="78" name="矢印: 五方向 77">
            <a:extLst>
              <a:ext uri="{FF2B5EF4-FFF2-40B4-BE49-F238E27FC236}">
                <a16:creationId xmlns:a16="http://schemas.microsoft.com/office/drawing/2014/main" id="{997F4E24-1C71-33AC-4924-C41E6F7FA923}"/>
              </a:ext>
            </a:extLst>
          </p:cNvPr>
          <p:cNvSpPr/>
          <p:nvPr/>
        </p:nvSpPr>
        <p:spPr>
          <a:xfrm>
            <a:off x="708891" y="10358897"/>
            <a:ext cx="449580" cy="285264"/>
          </a:xfrm>
          <a:prstGeom prst="homePlat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n w="9525">
                  <a:solidFill>
                    <a:schemeClr val="accent1">
                      <a:shade val="15000"/>
                    </a:schemeClr>
                  </a:solidFill>
                </a:ln>
              </a:rPr>
              <a:t>3</a:t>
            </a:r>
            <a:endParaRPr kumimoji="1" lang="ja-JP" altLang="en-US" sz="2000" dirty="0">
              <a:ln w="9525">
                <a:solidFill>
                  <a:schemeClr val="accent1">
                    <a:shade val="15000"/>
                  </a:schemeClr>
                </a:solidFill>
              </a:ln>
            </a:endParaRPr>
          </a:p>
        </p:txBody>
      </p:sp>
      <p:sp>
        <p:nvSpPr>
          <p:cNvPr id="79" name="矢印: 五方向 78">
            <a:extLst>
              <a:ext uri="{FF2B5EF4-FFF2-40B4-BE49-F238E27FC236}">
                <a16:creationId xmlns:a16="http://schemas.microsoft.com/office/drawing/2014/main" id="{8AA503AC-3611-5255-E359-6D9201F8565E}"/>
              </a:ext>
            </a:extLst>
          </p:cNvPr>
          <p:cNvSpPr/>
          <p:nvPr/>
        </p:nvSpPr>
        <p:spPr>
          <a:xfrm>
            <a:off x="708891" y="11059821"/>
            <a:ext cx="449580" cy="285264"/>
          </a:xfrm>
          <a:prstGeom prst="homePlat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n>
                  <a:solidFill>
                    <a:schemeClr val="accent1">
                      <a:shade val="15000"/>
                    </a:schemeClr>
                  </a:solidFill>
                </a:ln>
              </a:rPr>
              <a:t>4</a:t>
            </a:r>
            <a:endParaRPr kumimoji="1" lang="ja-JP" altLang="en-US" sz="2000" dirty="0">
              <a:ln>
                <a:solidFill>
                  <a:schemeClr val="accent1">
                    <a:shade val="15000"/>
                  </a:schemeClr>
                </a:solidFill>
              </a:ln>
            </a:endParaRPr>
          </a:p>
        </p:txBody>
      </p:sp>
      <p:sp>
        <p:nvSpPr>
          <p:cNvPr id="80" name="矢印: 五方向 79">
            <a:extLst>
              <a:ext uri="{FF2B5EF4-FFF2-40B4-BE49-F238E27FC236}">
                <a16:creationId xmlns:a16="http://schemas.microsoft.com/office/drawing/2014/main" id="{0D8A0230-D23C-1589-C31E-30E83A72ECD8}"/>
              </a:ext>
            </a:extLst>
          </p:cNvPr>
          <p:cNvSpPr/>
          <p:nvPr/>
        </p:nvSpPr>
        <p:spPr>
          <a:xfrm>
            <a:off x="706622" y="11619752"/>
            <a:ext cx="449580" cy="285264"/>
          </a:xfrm>
          <a:prstGeom prst="homePlate">
            <a:avLst/>
          </a:prstGeom>
          <a:solidFill>
            <a:schemeClr val="accent1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n>
                  <a:solidFill>
                    <a:schemeClr val="accent1">
                      <a:shade val="15000"/>
                    </a:schemeClr>
                  </a:solidFill>
                </a:ln>
              </a:rPr>
              <a:t>5</a:t>
            </a:r>
            <a:endParaRPr kumimoji="1" lang="ja-JP" altLang="en-US" sz="2000" dirty="0">
              <a:ln>
                <a:solidFill>
                  <a:schemeClr val="accent1">
                    <a:shade val="15000"/>
                  </a:schemeClr>
                </a:solidFill>
              </a:ln>
            </a:endParaRPr>
          </a:p>
        </p:txBody>
      </p:sp>
      <p:sp>
        <p:nvSpPr>
          <p:cNvPr id="81" name="Content Placeholder 15">
            <a:extLst>
              <a:ext uri="{FF2B5EF4-FFF2-40B4-BE49-F238E27FC236}">
                <a16:creationId xmlns:a16="http://schemas.microsoft.com/office/drawing/2014/main" id="{115F274C-3A23-F506-2DD7-9931F3C702CD}"/>
              </a:ext>
            </a:extLst>
          </p:cNvPr>
          <p:cNvSpPr txBox="1">
            <a:spLocks/>
          </p:cNvSpPr>
          <p:nvPr/>
        </p:nvSpPr>
        <p:spPr>
          <a:xfrm>
            <a:off x="1626023" y="9071371"/>
            <a:ext cx="4691062" cy="56640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b="1" dirty="0"/>
              <a:t>リフト券がいつでも割引価格！</a:t>
            </a:r>
            <a:endParaRPr lang="en-US" altLang="ja-JP" sz="13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300" dirty="0"/>
              <a:t>PWEB</a:t>
            </a:r>
            <a:r>
              <a:rPr lang="ja-JP" altLang="en-US" sz="1300" dirty="0"/>
              <a:t>会員様用の割引チケットを販売致します。</a:t>
            </a:r>
            <a:endParaRPr lang="en-US" altLang="ja-JP" sz="13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3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2" name="Content Placeholder 15">
            <a:extLst>
              <a:ext uri="{FF2B5EF4-FFF2-40B4-BE49-F238E27FC236}">
                <a16:creationId xmlns:a16="http://schemas.microsoft.com/office/drawing/2014/main" id="{6401ED3B-992E-5073-01C2-9FD7E218CB6D}"/>
              </a:ext>
            </a:extLst>
          </p:cNvPr>
          <p:cNvSpPr txBox="1">
            <a:spLocks/>
          </p:cNvSpPr>
          <p:nvPr/>
        </p:nvSpPr>
        <p:spPr>
          <a:xfrm>
            <a:off x="1626023" y="9724290"/>
            <a:ext cx="4957841" cy="496526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b="1" dirty="0"/>
              <a:t>ポール練習コースの利用が出来る！</a:t>
            </a:r>
            <a:endParaRPr lang="en-US" altLang="ja-JP" sz="13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通常練習時に必要なポール券</a:t>
            </a:r>
            <a:r>
              <a:rPr lang="en-US" altLang="ja-JP" sz="1300" dirty="0"/>
              <a:t>1,200</a:t>
            </a:r>
            <a:r>
              <a:rPr lang="ja-JP" altLang="en-US" sz="1300" dirty="0"/>
              <a:t>円が含まれます。</a:t>
            </a:r>
            <a:endParaRPr lang="en-US" altLang="ja-JP" sz="130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3" name="Content Placeholder 15">
            <a:extLst>
              <a:ext uri="{FF2B5EF4-FFF2-40B4-BE49-F238E27FC236}">
                <a16:creationId xmlns:a16="http://schemas.microsoft.com/office/drawing/2014/main" id="{E96DB334-617D-7184-194E-770B8C9F0826}"/>
              </a:ext>
            </a:extLst>
          </p:cNvPr>
          <p:cNvSpPr txBox="1">
            <a:spLocks/>
          </p:cNvSpPr>
          <p:nvPr/>
        </p:nvSpPr>
        <p:spPr>
          <a:xfrm>
            <a:off x="1623754" y="10324572"/>
            <a:ext cx="4698682" cy="557549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b="1" dirty="0"/>
              <a:t>売店商品</a:t>
            </a:r>
            <a:r>
              <a:rPr lang="en-US" altLang="ja-JP" sz="1500" b="1" dirty="0"/>
              <a:t>10%</a:t>
            </a:r>
            <a:r>
              <a:rPr lang="ja-JP" altLang="en-US" sz="1500" b="1" dirty="0"/>
              <a:t>割引！</a:t>
            </a:r>
            <a:endParaRPr lang="en-US" altLang="ja-JP" sz="15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いつでも売店商品が</a:t>
            </a:r>
            <a:r>
              <a:rPr lang="en-US" altLang="ja-JP" sz="1500" dirty="0"/>
              <a:t>10%</a:t>
            </a:r>
            <a:r>
              <a:rPr lang="ja-JP" altLang="en-US" sz="1500" dirty="0"/>
              <a:t>引きで購入できます。</a:t>
            </a:r>
            <a:endParaRPr lang="en-US" altLang="ja-JP" sz="15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400" dirty="0"/>
              <a:t>※</a:t>
            </a:r>
            <a:r>
              <a:rPr lang="ja-JP" altLang="en-US" sz="1200" dirty="0"/>
              <a:t>食品以外の</a:t>
            </a:r>
            <a:r>
              <a:rPr lang="en-US" altLang="ja-JP" sz="1200" dirty="0"/>
              <a:t>1,000</a:t>
            </a:r>
            <a:r>
              <a:rPr lang="ja-JP" altLang="en-US" sz="1200" dirty="0"/>
              <a:t>円以上の商品</a:t>
            </a:r>
            <a:endParaRPr lang="en-US" altLang="ja-JP" sz="120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4" name="Content Placeholder 15">
            <a:extLst>
              <a:ext uri="{FF2B5EF4-FFF2-40B4-BE49-F238E27FC236}">
                <a16:creationId xmlns:a16="http://schemas.microsoft.com/office/drawing/2014/main" id="{580EF468-24D7-60C2-2ECF-19DFF71136AF}"/>
              </a:ext>
            </a:extLst>
          </p:cNvPr>
          <p:cNvSpPr txBox="1">
            <a:spLocks/>
          </p:cNvSpPr>
          <p:nvPr/>
        </p:nvSpPr>
        <p:spPr>
          <a:xfrm>
            <a:off x="1618404" y="10978688"/>
            <a:ext cx="4698681" cy="471433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b="1" dirty="0"/>
              <a:t>レンタル商品が半額</a:t>
            </a:r>
            <a:r>
              <a:rPr lang="ja-JP" altLang="en-US" sz="1300" dirty="0"/>
              <a:t>！</a:t>
            </a:r>
            <a:endParaRPr lang="en-US" altLang="ja-JP" sz="13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レンタル商品がいつでも半額でご利用頂けます。</a:t>
            </a:r>
            <a:endParaRPr lang="en-US" altLang="ja-JP" sz="1300" dirty="0"/>
          </a:p>
        </p:txBody>
      </p:sp>
      <p:sp>
        <p:nvSpPr>
          <p:cNvPr id="85" name="Content Placeholder 15">
            <a:extLst>
              <a:ext uri="{FF2B5EF4-FFF2-40B4-BE49-F238E27FC236}">
                <a16:creationId xmlns:a16="http://schemas.microsoft.com/office/drawing/2014/main" id="{842A9766-CDB0-6B53-CD26-D18AA255E0CA}"/>
              </a:ext>
            </a:extLst>
          </p:cNvPr>
          <p:cNvSpPr txBox="1">
            <a:spLocks/>
          </p:cNvSpPr>
          <p:nvPr/>
        </p:nvSpPr>
        <p:spPr>
          <a:xfrm>
            <a:off x="1620309" y="11578485"/>
            <a:ext cx="4781806" cy="498026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提携スクールレッスン割引！</a:t>
            </a:r>
            <a:endParaRPr lang="en-US" altLang="ja-JP" sz="14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スキー・スノーボードのレッスンがお得にご利用頂けます。</a:t>
            </a:r>
            <a:endParaRPr lang="en-US" altLang="ja-JP" sz="140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288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7767</TotalTime>
  <Words>299</Words>
  <Application>Microsoft Office PowerPoint</Application>
  <PresentationFormat>ワイド画面</PresentationFormat>
  <Paragraphs>87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PWEB会員のご案内 パインビークWEBストア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PWEB会員のご案内 パインビークWEBストア</dc:title>
  <dc:creator>（株）マックアース　菅平パインビークスキー場</dc:creator>
  <cp:lastModifiedBy>（株）マックアース　菅平パインビークスキー場</cp:lastModifiedBy>
  <cp:revision>9</cp:revision>
  <cp:lastPrinted>2023-09-08T02:56:41Z</cp:lastPrinted>
  <dcterms:created xsi:type="dcterms:W3CDTF">2023-08-28T03:01:29Z</dcterms:created>
  <dcterms:modified xsi:type="dcterms:W3CDTF">2023-09-14T01:46:57Z</dcterms:modified>
</cp:coreProperties>
</file>